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256" r:id="rId3"/>
    <p:sldId id="263" r:id="rId5"/>
    <p:sldId id="264" r:id="rId6"/>
    <p:sldId id="257" r:id="rId7"/>
    <p:sldId id="265" r:id="rId8"/>
    <p:sldId id="258" r:id="rId9"/>
    <p:sldId id="259" r:id="rId10"/>
    <p:sldId id="262" r:id="rId11"/>
    <p:sldId id="261" r:id="rId12"/>
    <p:sldId id="270" r:id="rId13"/>
    <p:sldId id="266" r:id="rId14"/>
    <p:sldId id="267" r:id="rId15"/>
    <p:sldId id="269" r:id="rId16"/>
    <p:sldId id="268" r:id="rId17"/>
    <p:sldId id="274" r:id="rId18"/>
    <p:sldId id="275" r:id="rId1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132" y="120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ED2B4-1C8E-4590-A558-0F608599CC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空白演示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演讲人与职务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.jpg"/>
          <p:cNvSpPr>
            <a:spLocks noGrp="1"/>
          </p:cNvSpPr>
          <p:nvPr>
            <p:ph type="pic" sz="half" idx="13"/>
          </p:nvPr>
        </p:nvSpPr>
        <p:spPr>
          <a:xfrm>
            <a:off x="952500" y="3270250"/>
            <a:ext cx="4698686" cy="3587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slow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.xml"/><Relationship Id="rId2" Type="http://schemas.openxmlformats.org/officeDocument/2006/relationships/image" Target="../media/image3.png"/><Relationship Id="rId1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8.xml"/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9.xml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10.xml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11.xml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1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3.png"/><Relationship Id="rId3" Type="http://schemas.openxmlformats.org/officeDocument/2006/relationships/image" Target="../media/image23.jpeg"/><Relationship Id="rId2" Type="http://schemas.openxmlformats.org/officeDocument/2006/relationships/hyperlink" Target="&#31532;&#20108;&#29256;.mp4" TargetMode="External"/><Relationship Id="rId1" Type="http://schemas.openxmlformats.org/officeDocument/2006/relationships/hyperlink" Target="&#35270;&#39057;-&#21021;&#29256;&#21151;&#33021;&#28436;&#31034;.wmv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tags" Target="../tags/tag3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4.xml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5.xml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6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7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夏(1)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03"/>
            <a:ext cx="12192000" cy="68571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" y="1478281"/>
            <a:ext cx="12191999" cy="4114800"/>
          </a:xfrm>
          <a:prstGeom prst="rect">
            <a:avLst/>
          </a:prstGeom>
          <a:solidFill>
            <a:srgbClr val="01988F">
              <a:alpha val="44000"/>
            </a:srgbClr>
          </a:solidFill>
          <a:ln>
            <a:solidFill>
              <a:srgbClr val="019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44688" y="5872026"/>
            <a:ext cx="2671087" cy="75241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14320" y="2089785"/>
            <a:ext cx="65639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>
                <a:solidFill>
                  <a:schemeClr val="bg1"/>
                </a:solidFill>
              </a:rPr>
              <a:t>python21</a:t>
            </a:r>
            <a:r>
              <a:rPr lang="zh-CN" altLang="en-US" sz="5400">
                <a:solidFill>
                  <a:schemeClr val="bg1"/>
                </a:solidFill>
              </a:rPr>
              <a:t>组项目汇报</a:t>
            </a:r>
            <a:endParaRPr lang="zh-CN" altLang="en-US" sz="54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04590" y="3387725"/>
            <a:ext cx="47840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组长</a:t>
            </a:r>
            <a:r>
              <a:rPr lang="en-US" altLang="zh-CN" sz="2800">
                <a:solidFill>
                  <a:schemeClr val="bg1"/>
                </a:solidFill>
              </a:rPr>
              <a:t>:</a:t>
            </a:r>
            <a:r>
              <a:rPr lang="zh-CN" altLang="en-US" sz="2800">
                <a:solidFill>
                  <a:schemeClr val="bg1"/>
                </a:solidFill>
              </a:rPr>
              <a:t>查鑫池</a:t>
            </a:r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组员</a:t>
            </a:r>
            <a:r>
              <a:rPr lang="en-US" altLang="zh-CN" sz="2800">
                <a:solidFill>
                  <a:schemeClr val="bg1"/>
                </a:solidFill>
              </a:rPr>
              <a:t>:</a:t>
            </a:r>
            <a:r>
              <a:rPr lang="zh-CN" altLang="en-US" sz="2800">
                <a:solidFill>
                  <a:schemeClr val="bg1"/>
                </a:solidFill>
              </a:rPr>
              <a:t>于子烜</a:t>
            </a:r>
            <a:r>
              <a:rPr lang="en-US" altLang="zh-CN" sz="2800">
                <a:solidFill>
                  <a:schemeClr val="bg1"/>
                </a:solidFill>
              </a:rPr>
              <a:t>,</a:t>
            </a:r>
            <a:r>
              <a:rPr lang="zh-CN" altLang="en-US" sz="2800">
                <a:solidFill>
                  <a:schemeClr val="bg1"/>
                </a:solidFill>
              </a:rPr>
              <a:t>唐龙基</a:t>
            </a:r>
            <a:r>
              <a:rPr lang="en-US" altLang="zh-CN" sz="2800">
                <a:solidFill>
                  <a:schemeClr val="bg1"/>
                </a:solidFill>
              </a:rPr>
              <a:t>,</a:t>
            </a:r>
            <a:r>
              <a:rPr lang="zh-CN" altLang="en-US" sz="2800">
                <a:solidFill>
                  <a:schemeClr val="bg1"/>
                </a:solidFill>
              </a:rPr>
              <a:t>单利剑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866901" y="0"/>
            <a:ext cx="842962" cy="6858001"/>
          </a:xfrm>
          <a:prstGeom prst="rect">
            <a:avLst/>
          </a:prstGeom>
          <a:solidFill>
            <a:srgbClr val="01988F"/>
          </a:solidFill>
          <a:ln>
            <a:solidFill>
              <a:srgbClr val="019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42951" y="0"/>
            <a:ext cx="842962" cy="6858001"/>
          </a:xfrm>
          <a:prstGeom prst="rect">
            <a:avLst/>
          </a:prstGeom>
          <a:solidFill>
            <a:srgbClr val="01988F"/>
          </a:solidFill>
          <a:ln>
            <a:solidFill>
              <a:srgbClr val="019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16-9 翡翠绿去色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" y="836713"/>
            <a:ext cx="9247239" cy="5201572"/>
          </a:xfrm>
          <a:prstGeom prst="rect">
            <a:avLst/>
          </a:prstGeom>
        </p:spPr>
      </p:pic>
      <p:pic>
        <p:nvPicPr>
          <p:cNvPr id="4" name="图片 3" descr="16-9翡翠绿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36713"/>
            <a:ext cx="9244013" cy="5199759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8746661" y="0"/>
            <a:ext cx="2688299" cy="6858000"/>
          </a:xfrm>
          <a:prstGeom prst="rect">
            <a:avLst/>
          </a:prstGeom>
          <a:solidFill>
            <a:srgbClr val="01988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9948545" y="2240280"/>
            <a:ext cx="676910" cy="237744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marL="0" lvl="1"/>
            <a:r>
              <a:rPr lang="zh-CN" altLang="en-US" sz="4400" b="1" spc="800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rPr>
              <a:t>第二版</a:t>
            </a:r>
            <a:endParaRPr lang="zh-CN" altLang="en-US" sz="4400" b="1" spc="800" dirty="0">
              <a:solidFill>
                <a:schemeClr val="bg1"/>
              </a:solidFill>
              <a:latin typeface="方正字迹-典雅楷体简体" pitchFamily="2" charset="-122"/>
              <a:ea typeface="方正字迹-典雅楷体简体" pitchFamily="2" charset="-122"/>
            </a:endParaRPr>
          </a:p>
        </p:txBody>
      </p:sp>
      <p:pic>
        <p:nvPicPr>
          <p:cNvPr id="14" name="图片 13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6088" y="187507"/>
            <a:ext cx="2147657" cy="604974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-10347" y="1"/>
            <a:ext cx="12202347" cy="1103585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67"/>
          <p:cNvGrpSpPr/>
          <p:nvPr/>
        </p:nvGrpSpPr>
        <p:grpSpPr>
          <a:xfrm rot="10800000">
            <a:off x="0" y="220718"/>
            <a:ext cx="2121463" cy="651931"/>
            <a:chOff x="6876257" y="419100"/>
            <a:chExt cx="1591097" cy="488948"/>
          </a:xfrm>
          <a:solidFill>
            <a:schemeClr val="bg1"/>
          </a:solidFill>
        </p:grpSpPr>
        <p:sp>
          <p:nvSpPr>
            <p:cNvPr id="45" name="矩形 9"/>
            <p:cNvSpPr/>
            <p:nvPr/>
          </p:nvSpPr>
          <p:spPr>
            <a:xfrm>
              <a:off x="6876257" y="419100"/>
              <a:ext cx="1591097" cy="488948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 rot="10800000">
              <a:off x="7156658" y="489721"/>
              <a:ext cx="825817" cy="34528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01988F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第二版</a:t>
              </a:r>
              <a:endParaRPr lang="zh-CN" altLang="en-US" sz="2400" b="1" dirty="0">
                <a:solidFill>
                  <a:srgbClr val="01988F"/>
                </a:solidFill>
                <a:latin typeface="方正字迹-典雅楷体简体" pitchFamily="2" charset="-122"/>
                <a:ea typeface="方正字迹-典雅楷体简体" pitchFamily="2" charset="-122"/>
              </a:endParaRPr>
            </a:p>
          </p:txBody>
        </p:sp>
      </p:grpSp>
      <p:pic>
        <p:nvPicPr>
          <p:cNvPr id="47" name="图片 46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239620" y="220718"/>
            <a:ext cx="2399624" cy="67595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401955" y="1423035"/>
            <a:ext cx="1020826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/>
            <a:r>
              <a:rPr lang="zh-CN" sz="2800" b="0">
                <a:latin typeface="等线" panose="02010600030101010101" charset="-122"/>
                <a:cs typeface="华文楷体" charset="0"/>
              </a:rPr>
              <a:t>聚合功能</a:t>
            </a:r>
            <a:r>
              <a:rPr lang="en-US" altLang="zh-CN" sz="2800" b="0">
                <a:latin typeface="等线" panose="02010600030101010101" charset="-122"/>
                <a:cs typeface="华文楷体" charset="0"/>
              </a:rPr>
              <a:t>:</a:t>
            </a:r>
            <a:endParaRPr lang="en-US" altLang="zh-CN" sz="2800" b="0">
              <a:latin typeface="等线" panose="02010600030101010101" charset="-122"/>
              <a:cs typeface="华文楷体" charset="0"/>
            </a:endParaRPr>
          </a:p>
          <a:p>
            <a:pPr indent="304800"/>
            <a:r>
              <a:rPr lang="en-US" altLang="zh-CN" sz="1600" b="0">
                <a:latin typeface="等线" panose="02010600030101010101" charset="-122"/>
                <a:cs typeface="华文楷体" charset="0"/>
              </a:rPr>
              <a:t>对不同房源添加了聚合功能，使得在比例尺增大时，点标记的数量会减少</a:t>
            </a:r>
            <a:endParaRPr lang="en-US" altLang="zh-CN" sz="1600" b="0">
              <a:latin typeface="等线" panose="02010600030101010101" charset="-122"/>
              <a:cs typeface="华文楷体" charset="0"/>
            </a:endParaRPr>
          </a:p>
          <a:p>
            <a:pPr indent="304800"/>
            <a:r>
              <a:rPr lang="en-US" altLang="zh-CN" sz="1600" b="0">
                <a:latin typeface="等线" panose="02010600030101010101" charset="-122"/>
                <a:cs typeface="华文楷体" charset="0"/>
              </a:rPr>
              <a:t>对页面进行拖动、缩放、选择等操作时，卡顿现象有所改善</a:t>
            </a:r>
            <a:r>
              <a:rPr lang="en-US" altLang="zh-CN" sz="2000" b="0">
                <a:latin typeface="等线" panose="02010600030101010101" charset="-122"/>
                <a:cs typeface="华文楷体" charset="0"/>
              </a:rPr>
              <a:t>。</a:t>
            </a:r>
            <a:endParaRPr lang="en-US" altLang="zh-CN" sz="2000" b="0">
              <a:latin typeface="等线" panose="02010600030101010101" charset="-122"/>
              <a:cs typeface="华文楷体" charset="0"/>
            </a:endParaRPr>
          </a:p>
          <a:p>
            <a:pPr indent="304800"/>
            <a:endParaRPr lang="en-US" altLang="zh-CN" sz="2000" b="0">
              <a:latin typeface="等线" panose="02010600030101010101" charset="-122"/>
              <a:cs typeface="华文楷体" charset="0"/>
            </a:endParaRPr>
          </a:p>
        </p:txBody>
      </p:sp>
      <p:pic>
        <p:nvPicPr>
          <p:cNvPr id="3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140" y="3011170"/>
            <a:ext cx="5916930" cy="35471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-10347" y="1"/>
            <a:ext cx="12202347" cy="1103585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67"/>
          <p:cNvGrpSpPr/>
          <p:nvPr/>
        </p:nvGrpSpPr>
        <p:grpSpPr>
          <a:xfrm rot="10800000">
            <a:off x="0" y="220718"/>
            <a:ext cx="2121463" cy="651931"/>
            <a:chOff x="6876257" y="419100"/>
            <a:chExt cx="1591097" cy="488948"/>
          </a:xfrm>
          <a:solidFill>
            <a:schemeClr val="bg1"/>
          </a:solidFill>
        </p:grpSpPr>
        <p:sp>
          <p:nvSpPr>
            <p:cNvPr id="45" name="矩形 9"/>
            <p:cNvSpPr/>
            <p:nvPr/>
          </p:nvSpPr>
          <p:spPr>
            <a:xfrm>
              <a:off x="6876257" y="419100"/>
              <a:ext cx="1591097" cy="488948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 rot="10800000">
              <a:off x="7156658" y="489721"/>
              <a:ext cx="825817" cy="34528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01988F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第二版</a:t>
              </a:r>
              <a:endParaRPr lang="zh-CN" altLang="en-US" sz="2400" b="1" dirty="0">
                <a:solidFill>
                  <a:srgbClr val="01988F"/>
                </a:solidFill>
                <a:latin typeface="方正字迹-典雅楷体简体" pitchFamily="2" charset="-122"/>
                <a:ea typeface="方正字迹-典雅楷体简体" pitchFamily="2" charset="-122"/>
              </a:endParaRPr>
            </a:p>
          </p:txBody>
        </p:sp>
      </p:grpSp>
      <p:pic>
        <p:nvPicPr>
          <p:cNvPr id="47" name="图片 46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239620" y="220718"/>
            <a:ext cx="2399624" cy="67595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360680" y="1407160"/>
            <a:ext cx="5080000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127000"/>
            <a:r>
              <a:rPr lang="zh-CN" sz="2800" b="0">
                <a:latin typeface="等线" panose="02010600030101010101" charset="-122"/>
                <a:cs typeface="华文楷体" charset="0"/>
              </a:rPr>
              <a:t>修改了加载房源数据的方式</a:t>
            </a:r>
            <a:r>
              <a:rPr lang="en-US" altLang="zh-CN" sz="2800" b="0">
                <a:latin typeface="等线" panose="02010600030101010101" charset="-122"/>
                <a:cs typeface="华文楷体" charset="0"/>
              </a:rPr>
              <a:t>:</a:t>
            </a:r>
            <a:endParaRPr lang="en-US" altLang="zh-CN" sz="2400" b="0">
              <a:latin typeface="等线" panose="02010600030101010101" charset="-122"/>
              <a:cs typeface="华文楷体" charset="0"/>
            </a:endParaRPr>
          </a:p>
          <a:p>
            <a:pPr indent="127000"/>
            <a:r>
              <a:rPr lang="zh-CN" altLang="en-US" sz="1600" b="0">
                <a:latin typeface="等线" panose="02010600030101010101" charset="-122"/>
                <a:cs typeface="华文楷体" charset="0"/>
              </a:rPr>
              <a:t>使加载时间明显减少</a:t>
            </a:r>
            <a:endParaRPr lang="zh-CN" altLang="en-US" sz="1600" b="0">
              <a:latin typeface="等线" panose="02010600030101010101" charset="-122"/>
              <a:cs typeface="华文楷体" charset="0"/>
            </a:endParaRPr>
          </a:p>
        </p:txBody>
      </p:sp>
      <p:pic>
        <p:nvPicPr>
          <p:cNvPr id="3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045" y="2585720"/>
            <a:ext cx="6593840" cy="39528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-10347" y="1"/>
            <a:ext cx="12202347" cy="1103585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67"/>
          <p:cNvGrpSpPr/>
          <p:nvPr/>
        </p:nvGrpSpPr>
        <p:grpSpPr>
          <a:xfrm rot="10800000">
            <a:off x="0" y="220718"/>
            <a:ext cx="2121463" cy="651931"/>
            <a:chOff x="6876257" y="419100"/>
            <a:chExt cx="1591097" cy="488948"/>
          </a:xfrm>
          <a:solidFill>
            <a:schemeClr val="bg1"/>
          </a:solidFill>
        </p:grpSpPr>
        <p:sp>
          <p:nvSpPr>
            <p:cNvPr id="45" name="矩形 9"/>
            <p:cNvSpPr/>
            <p:nvPr/>
          </p:nvSpPr>
          <p:spPr>
            <a:xfrm>
              <a:off x="6876257" y="419100"/>
              <a:ext cx="1591097" cy="488948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 rot="10800000">
              <a:off x="7156658" y="489721"/>
              <a:ext cx="825817" cy="34528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01988F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第二版</a:t>
              </a:r>
              <a:endParaRPr lang="zh-CN" altLang="en-US" sz="2400" b="1" dirty="0">
                <a:solidFill>
                  <a:srgbClr val="01988F"/>
                </a:solidFill>
                <a:latin typeface="方正字迹-典雅楷体简体" pitchFamily="2" charset="-122"/>
                <a:ea typeface="方正字迹-典雅楷体简体" pitchFamily="2" charset="-122"/>
              </a:endParaRPr>
            </a:p>
          </p:txBody>
        </p:sp>
      </p:grpSp>
      <p:pic>
        <p:nvPicPr>
          <p:cNvPr id="47" name="图片 46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239620" y="220718"/>
            <a:ext cx="2399624" cy="67595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56895" y="1373505"/>
            <a:ext cx="5080000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127000"/>
            <a:r>
              <a:rPr lang="zh-CN" sz="2800" b="0">
                <a:latin typeface="等线" panose="02010600030101010101" charset="-122"/>
                <a:cs typeface="华文楷体" charset="0"/>
              </a:rPr>
              <a:t>房源筛选功能</a:t>
            </a:r>
            <a:r>
              <a:rPr lang="en-US" altLang="zh-CN" sz="2800" b="0">
                <a:latin typeface="等线" panose="02010600030101010101" charset="-122"/>
                <a:cs typeface="华文楷体" charset="0"/>
              </a:rPr>
              <a:t>:</a:t>
            </a:r>
            <a:endParaRPr lang="en-US" altLang="zh-CN" sz="2800" b="0">
              <a:latin typeface="等线" panose="02010600030101010101" charset="-122"/>
              <a:cs typeface="华文楷体" charset="0"/>
            </a:endParaRPr>
          </a:p>
          <a:p>
            <a:pPr indent="127000"/>
            <a:r>
              <a:rPr lang="zh-CN" altLang="en-US" sz="1600" b="0">
                <a:latin typeface="等线" panose="02010600030101010101" charset="-122"/>
                <a:cs typeface="华文楷体" charset="0"/>
              </a:rPr>
              <a:t>新增了价格筛选</a:t>
            </a:r>
            <a:r>
              <a:rPr lang="en-US" altLang="zh-CN" sz="1600" b="0">
                <a:latin typeface="等线" panose="02010600030101010101" charset="-122"/>
                <a:cs typeface="华文楷体" charset="0"/>
              </a:rPr>
              <a:t>,</a:t>
            </a:r>
            <a:r>
              <a:rPr lang="zh-CN" altLang="en-US" sz="1600" b="0">
                <a:latin typeface="等线" panose="02010600030101010101" charset="-122"/>
                <a:cs typeface="华文楷体" charset="0"/>
              </a:rPr>
              <a:t>和房源筛选</a:t>
            </a:r>
            <a:endParaRPr lang="zh-CN" altLang="en-US" sz="1600" b="0">
              <a:latin typeface="等线" panose="02010600030101010101" charset="-122"/>
              <a:cs typeface="华文楷体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" y="2256790"/>
            <a:ext cx="8540115" cy="41897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-10347" y="1"/>
            <a:ext cx="12202347" cy="1103585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67"/>
          <p:cNvGrpSpPr/>
          <p:nvPr/>
        </p:nvGrpSpPr>
        <p:grpSpPr>
          <a:xfrm rot="10800000">
            <a:off x="0" y="220718"/>
            <a:ext cx="2121463" cy="651931"/>
            <a:chOff x="6876257" y="419100"/>
            <a:chExt cx="1591097" cy="488948"/>
          </a:xfrm>
          <a:solidFill>
            <a:schemeClr val="bg1"/>
          </a:solidFill>
        </p:grpSpPr>
        <p:sp>
          <p:nvSpPr>
            <p:cNvPr id="45" name="矩形 9"/>
            <p:cNvSpPr/>
            <p:nvPr/>
          </p:nvSpPr>
          <p:spPr>
            <a:xfrm>
              <a:off x="6876257" y="419100"/>
              <a:ext cx="1591097" cy="488948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 rot="10800000">
              <a:off x="7156658" y="489721"/>
              <a:ext cx="825817" cy="34528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01988F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第二版</a:t>
              </a:r>
              <a:endParaRPr lang="zh-CN" altLang="en-US" sz="2400" b="1" dirty="0">
                <a:solidFill>
                  <a:srgbClr val="01988F"/>
                </a:solidFill>
                <a:latin typeface="方正字迹-典雅楷体简体" pitchFamily="2" charset="-122"/>
                <a:ea typeface="方正字迹-典雅楷体简体" pitchFamily="2" charset="-122"/>
              </a:endParaRPr>
            </a:p>
          </p:txBody>
        </p:sp>
      </p:grpSp>
      <p:pic>
        <p:nvPicPr>
          <p:cNvPr id="47" name="图片 46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239620" y="220718"/>
            <a:ext cx="2399624" cy="6759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880" y="1470025"/>
            <a:ext cx="32283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其他改进</a:t>
            </a:r>
            <a:r>
              <a:rPr lang="en-US" altLang="zh-CN" sz="2800"/>
              <a:t>:</a:t>
            </a:r>
            <a:endParaRPr lang="en-US" altLang="zh-CN" sz="2800"/>
          </a:p>
        </p:txBody>
      </p:sp>
      <p:pic>
        <p:nvPicPr>
          <p:cNvPr id="6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95" y="2086610"/>
            <a:ext cx="3150870" cy="19151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320" y="1838325"/>
            <a:ext cx="4899660" cy="45567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10347" y="1"/>
            <a:ext cx="12202347" cy="1103585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ïşliďê"/>
          <p:cNvSpPr/>
          <p:nvPr/>
        </p:nvSpPr>
        <p:spPr>
          <a:xfrm>
            <a:off x="673533" y="3147522"/>
            <a:ext cx="2678704" cy="2678703"/>
          </a:xfrm>
          <a:prstGeom prst="ellipse">
            <a:avLst/>
          </a:prstGeom>
          <a:solidFill>
            <a:srgbClr val="01988F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38" tIns="45719" rIns="91438" bIns="45719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" name="iṣļïďé"/>
          <p:cNvSpPr txBox="1"/>
          <p:nvPr/>
        </p:nvSpPr>
        <p:spPr>
          <a:xfrm>
            <a:off x="761479" y="4200035"/>
            <a:ext cx="2503863" cy="471820"/>
          </a:xfrm>
          <a:prstGeom prst="rect">
            <a:avLst/>
          </a:prstGeom>
          <a:noFill/>
        </p:spPr>
        <p:txBody>
          <a:bodyPr wrap="none" lIns="91438" tIns="45719" rIns="91438" bIns="45719" rtlCol="0" anchor="ctr">
            <a:no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  <a:hlinkClick r:id="rId1" action="ppaction://hlinkfile"/>
              </a:rPr>
              <a:t>第一版</a:t>
            </a:r>
            <a:endParaRPr lang="zh-CN" altLang="en-US" sz="2800" b="1" dirty="0">
              <a:solidFill>
                <a:schemeClr val="bg1"/>
              </a:solidFill>
              <a:latin typeface="方正字迹-典雅楷体简体" pitchFamily="2" charset="-122"/>
              <a:ea typeface="方正字迹-典雅楷体简体" pitchFamily="2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670719" y="2141052"/>
            <a:ext cx="10850565" cy="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ïṩļíďê"/>
          <p:cNvSpPr/>
          <p:nvPr/>
        </p:nvSpPr>
        <p:spPr>
          <a:xfrm>
            <a:off x="8849189" y="3147522"/>
            <a:ext cx="2678704" cy="2678703"/>
          </a:xfrm>
          <a:prstGeom prst="ellipse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38" tIns="45719" rIns="91438" bIns="45719" rtlCol="0" anchor="ctr"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9" name="išľíḑé"/>
          <p:cNvSpPr txBox="1"/>
          <p:nvPr/>
        </p:nvSpPr>
        <p:spPr>
          <a:xfrm>
            <a:off x="8937135" y="4250507"/>
            <a:ext cx="2503863" cy="471820"/>
          </a:xfrm>
          <a:prstGeom prst="rect">
            <a:avLst/>
          </a:prstGeom>
          <a:noFill/>
        </p:spPr>
        <p:txBody>
          <a:bodyPr wrap="none" lIns="91438" tIns="45719" rIns="91438" bIns="45719" rtlCol="0" anchor="ctr">
            <a:no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  <a:hlinkClick r:id="rId2" action="ppaction://hlinkfile"/>
              </a:rPr>
              <a:t>第二版</a:t>
            </a:r>
            <a:endParaRPr lang="zh-CN" altLang="en-US" sz="2800" b="1" dirty="0">
              <a:solidFill>
                <a:schemeClr val="bg1"/>
              </a:solidFill>
              <a:latin typeface="方正字迹-典雅楷体简体" pitchFamily="2" charset="-122"/>
              <a:ea typeface="方正字迹-典雅楷体简体" pitchFamily="2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40921" y="2900857"/>
            <a:ext cx="4899025" cy="26667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9" name="组合 67"/>
          <p:cNvGrpSpPr/>
          <p:nvPr/>
        </p:nvGrpSpPr>
        <p:grpSpPr>
          <a:xfrm rot="10800000">
            <a:off x="0" y="220718"/>
            <a:ext cx="2121463" cy="651931"/>
            <a:chOff x="6876257" y="419100"/>
            <a:chExt cx="1591097" cy="488948"/>
          </a:xfrm>
          <a:solidFill>
            <a:schemeClr val="bg1"/>
          </a:solidFill>
        </p:grpSpPr>
        <p:sp>
          <p:nvSpPr>
            <p:cNvPr id="20" name="矩形 9"/>
            <p:cNvSpPr/>
            <p:nvPr/>
          </p:nvSpPr>
          <p:spPr>
            <a:xfrm>
              <a:off x="6876257" y="419100"/>
              <a:ext cx="1591097" cy="488948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 rot="10800000">
              <a:off x="7156658" y="489721"/>
              <a:ext cx="1055370" cy="34528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01988F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视频演示</a:t>
              </a:r>
              <a:endParaRPr lang="zh-CN" altLang="en-US" sz="2400" b="1" dirty="0">
                <a:solidFill>
                  <a:srgbClr val="01988F"/>
                </a:solidFill>
                <a:latin typeface="方正字迹-典雅楷体简体" pitchFamily="2" charset="-122"/>
                <a:ea typeface="方正字迹-典雅楷体简体" pitchFamily="2" charset="-122"/>
              </a:endParaRPr>
            </a:p>
          </p:txBody>
        </p:sp>
      </p:grpSp>
      <p:pic>
        <p:nvPicPr>
          <p:cNvPr id="22" name="图片 21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39620" y="220718"/>
            <a:ext cx="2399624" cy="675950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5423338"/>
            <a:ext cx="12191999" cy="1434662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_DSC8279.jpg"/>
          <p:cNvPicPr>
            <a:picLocks noChangeAspect="1"/>
          </p:cNvPicPr>
          <p:nvPr/>
        </p:nvPicPr>
        <p:blipFill>
          <a:blip r:embed="rId1" cstate="print"/>
          <a:srcRect l="11107" r="12535"/>
          <a:stretch>
            <a:fillRect/>
          </a:stretch>
        </p:blipFill>
        <p:spPr>
          <a:xfrm>
            <a:off x="0" y="0"/>
            <a:ext cx="3468413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26504" y="2139580"/>
            <a:ext cx="4225964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6600" b="1" dirty="0">
                <a:latin typeface="方正字迹-典雅楷体简体" pitchFamily="2" charset="-122"/>
                <a:ea typeface="方正字迹-典雅楷体简体" pitchFamily="2" charset="-122"/>
              </a:rPr>
              <a:t>感谢聆听！</a:t>
            </a:r>
            <a:endParaRPr lang="zh-CN" altLang="en-US" sz="6600" b="1" dirty="0">
              <a:latin typeface="方正字迹-典雅楷体简体" pitchFamily="2" charset="-122"/>
              <a:ea typeface="方正字迹-典雅楷体简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2566" y="3179224"/>
            <a:ext cx="5272867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600" b="1" dirty="0">
                <a:latin typeface="方正字迹-典雅楷体简体" pitchFamily="2" charset="-122"/>
                <a:ea typeface="方正字迹-典雅楷体简体" pitchFamily="2" charset="-122"/>
              </a:rPr>
              <a:t>Thanks for listening!</a:t>
            </a:r>
            <a:endParaRPr lang="zh-CN" altLang="en-US" sz="6600" b="1" dirty="0">
              <a:latin typeface="方正字迹-典雅楷体简体" pitchFamily="2" charset="-122"/>
              <a:ea typeface="方正字迹-典雅楷体简体" pitchFamily="2" charset="-122"/>
            </a:endParaRPr>
          </a:p>
        </p:txBody>
      </p:sp>
      <p:pic>
        <p:nvPicPr>
          <p:cNvPr id="11" name="图片 10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13157" y="5793199"/>
            <a:ext cx="2671087" cy="752419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-10347" y="1"/>
            <a:ext cx="12202347" cy="1103585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239620" y="220718"/>
            <a:ext cx="2399624" cy="67595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4874895" y="1275715"/>
            <a:ext cx="244157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4800" b="1">
                <a:ea typeface="宋体" panose="02010600030101010101" pitchFamily="2" charset="-122"/>
              </a:rPr>
              <a:t>租房通</a:t>
            </a:r>
            <a:endParaRPr lang="zh-CN" altLang="en-US" sz="4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2105660"/>
            <a:ext cx="9428480" cy="45129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王放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880308" y="-63064"/>
            <a:ext cx="3311692" cy="2016193"/>
          </a:xfrm>
          <a:prstGeom prst="rect">
            <a:avLst/>
          </a:prstGeom>
        </p:spPr>
      </p:pic>
      <p:sp>
        <p:nvSpPr>
          <p:cNvPr id="42" name="任意多边形 41"/>
          <p:cNvSpPr/>
          <p:nvPr/>
        </p:nvSpPr>
        <p:spPr>
          <a:xfrm>
            <a:off x="0" y="-214313"/>
            <a:ext cx="10907419" cy="2206855"/>
          </a:xfrm>
          <a:custGeom>
            <a:avLst/>
            <a:gdLst>
              <a:gd name="connsiteX0" fmla="*/ 0 w 6740404"/>
              <a:gd name="connsiteY0" fmla="*/ 0 h 1513115"/>
              <a:gd name="connsiteX1" fmla="*/ 6740404 w 6740404"/>
              <a:gd name="connsiteY1" fmla="*/ 0 h 1513115"/>
              <a:gd name="connsiteX2" fmla="*/ 6740404 w 6740404"/>
              <a:gd name="connsiteY2" fmla="*/ 1513115 h 1513115"/>
              <a:gd name="connsiteX3" fmla="*/ 0 w 6740404"/>
              <a:gd name="connsiteY3" fmla="*/ 1513115 h 1513115"/>
              <a:gd name="connsiteX4" fmla="*/ 0 w 6740404"/>
              <a:gd name="connsiteY4" fmla="*/ 0 h 1513115"/>
              <a:gd name="connsiteX0-1" fmla="*/ 0 w 6740404"/>
              <a:gd name="connsiteY0-2" fmla="*/ 0 h 1513115"/>
              <a:gd name="connsiteX1-3" fmla="*/ 6740404 w 6740404"/>
              <a:gd name="connsiteY1-4" fmla="*/ 0 h 1513115"/>
              <a:gd name="connsiteX2-5" fmla="*/ 5516267 w 6740404"/>
              <a:gd name="connsiteY2-6" fmla="*/ 1488908 h 1513115"/>
              <a:gd name="connsiteX3-7" fmla="*/ 0 w 6740404"/>
              <a:gd name="connsiteY3-8" fmla="*/ 1513115 h 1513115"/>
              <a:gd name="connsiteX4-9" fmla="*/ 0 w 6740404"/>
              <a:gd name="connsiteY4-10" fmla="*/ 0 h 15131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740404" h="1513115">
                <a:moveTo>
                  <a:pt x="0" y="0"/>
                </a:moveTo>
                <a:lnTo>
                  <a:pt x="6740404" y="0"/>
                </a:lnTo>
                <a:lnTo>
                  <a:pt x="5516267" y="1488908"/>
                </a:lnTo>
                <a:lnTo>
                  <a:pt x="0" y="1513115"/>
                </a:lnTo>
                <a:lnTo>
                  <a:pt x="0" y="0"/>
                </a:lnTo>
                <a:close/>
              </a:path>
            </a:pathLst>
          </a:cu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5"/>
          <p:cNvGrpSpPr/>
          <p:nvPr/>
        </p:nvGrpSpPr>
        <p:grpSpPr>
          <a:xfrm>
            <a:off x="218495" y="183050"/>
            <a:ext cx="3149852" cy="1334476"/>
            <a:chOff x="576499" y="342955"/>
            <a:chExt cx="3149852" cy="986313"/>
          </a:xfrm>
        </p:grpSpPr>
        <p:sp>
          <p:nvSpPr>
            <p:cNvPr id="21" name="文本框 3"/>
            <p:cNvSpPr txBox="1"/>
            <p:nvPr/>
          </p:nvSpPr>
          <p:spPr>
            <a:xfrm>
              <a:off x="576499" y="342955"/>
              <a:ext cx="3149852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bg1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目录</a:t>
              </a:r>
              <a:endParaRPr lang="zh-CN" altLang="en-US" sz="54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421898" y="976677"/>
              <a:ext cx="1459054" cy="3525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2500" b="1" dirty="0">
                  <a:solidFill>
                    <a:schemeClr val="bg1"/>
                  </a:solidFill>
                  <a:latin typeface="方正字迹-典雅楷体简体" pitchFamily="2" charset="-122"/>
                  <a:ea typeface="方正字迹-典雅楷体简体" pitchFamily="2" charset="-122"/>
                  <a:sym typeface="Arial" panose="020B0604020202020204" pitchFamily="34" charset="0"/>
                </a:rPr>
                <a:t>CONTENTS</a:t>
              </a:r>
              <a:endParaRPr lang="en-US" altLang="zh-CN" sz="25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516801" y="3122628"/>
            <a:ext cx="642025" cy="642025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1535941" y="4819963"/>
            <a:ext cx="642025" cy="642025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zh-CN" dirty="0"/>
              <a:t>0</a:t>
            </a:r>
            <a:r>
              <a:rPr lang="en-US" dirty="0"/>
              <a:t>3</a:t>
            </a:r>
            <a:endParaRPr lang="en-US" dirty="0"/>
          </a:p>
        </p:txBody>
      </p:sp>
      <p:sp>
        <p:nvSpPr>
          <p:cNvPr id="25" name="矩形 24"/>
          <p:cNvSpPr/>
          <p:nvPr/>
        </p:nvSpPr>
        <p:spPr>
          <a:xfrm>
            <a:off x="6746026" y="4827035"/>
            <a:ext cx="642025" cy="642025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zh-CN" dirty="0"/>
              <a:t>0</a:t>
            </a:r>
            <a:r>
              <a:rPr lang="en-US" dirty="0"/>
              <a:t>4</a:t>
            </a:r>
            <a:endParaRPr lang="en-US" dirty="0"/>
          </a:p>
        </p:txBody>
      </p:sp>
      <p:sp>
        <p:nvSpPr>
          <p:cNvPr id="27" name="文本框 13"/>
          <p:cNvSpPr txBox="1"/>
          <p:nvPr/>
        </p:nvSpPr>
        <p:spPr>
          <a:xfrm>
            <a:off x="2320726" y="3164980"/>
            <a:ext cx="3227883" cy="52070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2800" dirty="0">
                <a:latin typeface="方正字迹-典雅楷体简体" pitchFamily="2" charset="-122"/>
                <a:ea typeface="方正字迹-典雅楷体简体" pitchFamily="2" charset="-122"/>
                <a:cs typeface="Segoe UI" panose="020B0502040204020203" pitchFamily="34" charset="0"/>
              </a:rPr>
              <a:t>市场调研</a:t>
            </a:r>
            <a:endParaRPr lang="zh-CN" altLang="en-US" sz="2800" dirty="0">
              <a:latin typeface="方正字迹-典雅楷体简体" pitchFamily="2" charset="-122"/>
              <a:ea typeface="方正字迹-典雅楷体简体" pitchFamily="2" charset="-122"/>
              <a:cs typeface="Segoe UI" panose="020B0502040204020203" pitchFamily="34" charset="0"/>
            </a:endParaRPr>
          </a:p>
        </p:txBody>
      </p:sp>
      <p:sp>
        <p:nvSpPr>
          <p:cNvPr id="29" name="文本框 15"/>
          <p:cNvSpPr txBox="1"/>
          <p:nvPr/>
        </p:nvSpPr>
        <p:spPr>
          <a:xfrm>
            <a:off x="7564239" y="4884011"/>
            <a:ext cx="3090771" cy="52070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2800" dirty="0">
                <a:latin typeface="方正字迹-典雅楷体简体" pitchFamily="2" charset="-122"/>
                <a:ea typeface="方正字迹-典雅楷体简体" pitchFamily="2" charset="-122"/>
                <a:cs typeface="Segoe UI" panose="020B0502040204020203" pitchFamily="34" charset="0"/>
              </a:rPr>
              <a:t>视频演示</a:t>
            </a:r>
            <a:endParaRPr lang="zh-CN" altLang="en-US" sz="2800" dirty="0">
              <a:latin typeface="方正字迹-典雅楷体简体" pitchFamily="2" charset="-122"/>
              <a:ea typeface="方正字迹-典雅楷体简体" pitchFamily="2" charset="-122"/>
              <a:cs typeface="Segoe UI" panose="020B0502040204020203" pitchFamily="34" charset="0"/>
            </a:endParaRPr>
          </a:p>
        </p:txBody>
      </p:sp>
      <p:sp>
        <p:nvSpPr>
          <p:cNvPr id="31" name="文本框 19"/>
          <p:cNvSpPr txBox="1"/>
          <p:nvPr/>
        </p:nvSpPr>
        <p:spPr>
          <a:xfrm>
            <a:off x="2306440" y="4876602"/>
            <a:ext cx="3093585" cy="52070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2800" dirty="0">
                <a:latin typeface="方正字迹-典雅楷体简体" pitchFamily="2" charset="-122"/>
                <a:ea typeface="方正字迹-典雅楷体简体" pitchFamily="2" charset="-122"/>
                <a:cs typeface="Segoe UI" panose="020B0502040204020203" pitchFamily="34" charset="0"/>
              </a:rPr>
              <a:t>第二版介绍</a:t>
            </a:r>
            <a:endParaRPr lang="zh-CN" altLang="en-US" sz="2800" dirty="0">
              <a:latin typeface="方正字迹-典雅楷体简体" pitchFamily="2" charset="-122"/>
              <a:ea typeface="方正字迹-典雅楷体简体" pitchFamily="2" charset="-122"/>
              <a:cs typeface="Segoe UI" panose="020B0502040204020203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701377" y="3122628"/>
            <a:ext cx="642025" cy="642025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zh-CN" dirty="0"/>
              <a:t>02</a:t>
            </a:r>
            <a:endParaRPr lang="en-US" dirty="0"/>
          </a:p>
        </p:txBody>
      </p:sp>
      <p:sp>
        <p:nvSpPr>
          <p:cNvPr id="36" name="文本框 13"/>
          <p:cNvSpPr txBox="1"/>
          <p:nvPr/>
        </p:nvSpPr>
        <p:spPr>
          <a:xfrm>
            <a:off x="7548166" y="3164980"/>
            <a:ext cx="3227883" cy="52070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2800" dirty="0">
                <a:latin typeface="方正字迹-典雅楷体简体" pitchFamily="2" charset="-122"/>
                <a:ea typeface="方正字迹-典雅楷体简体" pitchFamily="2" charset="-122"/>
                <a:cs typeface="Segoe UI" panose="020B0502040204020203" pitchFamily="34" charset="0"/>
              </a:rPr>
              <a:t>第一版介绍</a:t>
            </a:r>
            <a:endParaRPr lang="zh-CN" altLang="en-US" sz="2800" dirty="0">
              <a:latin typeface="方正字迹-典雅楷体简体" pitchFamily="2" charset="-122"/>
              <a:ea typeface="方正字迹-典雅楷体简体" pitchFamily="2" charset="-122"/>
              <a:cs typeface="Segoe UI" panose="020B0502040204020203" pitchFamily="34" charset="0"/>
            </a:endParaRPr>
          </a:p>
        </p:txBody>
      </p:sp>
      <p:pic>
        <p:nvPicPr>
          <p:cNvPr id="45" name="图片 44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01426" y="467049"/>
            <a:ext cx="3109713" cy="87597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-10347" y="1"/>
            <a:ext cx="12202347" cy="1103585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67"/>
          <p:cNvGrpSpPr/>
          <p:nvPr/>
        </p:nvGrpSpPr>
        <p:grpSpPr>
          <a:xfrm rot="10800000">
            <a:off x="0" y="220718"/>
            <a:ext cx="2121463" cy="651931"/>
            <a:chOff x="6876257" y="419100"/>
            <a:chExt cx="1591097" cy="488948"/>
          </a:xfrm>
          <a:solidFill>
            <a:schemeClr val="bg1"/>
          </a:solidFill>
        </p:grpSpPr>
        <p:sp>
          <p:nvSpPr>
            <p:cNvPr id="45" name="矩形 9"/>
            <p:cNvSpPr/>
            <p:nvPr/>
          </p:nvSpPr>
          <p:spPr>
            <a:xfrm>
              <a:off x="6876257" y="419100"/>
              <a:ext cx="1591097" cy="488948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 rot="10800000">
              <a:off x="7156658" y="489721"/>
              <a:ext cx="1055370" cy="34528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01988F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市场调研</a:t>
              </a:r>
              <a:endParaRPr lang="zh-CN" altLang="en-US" sz="2400" b="1" dirty="0">
                <a:solidFill>
                  <a:srgbClr val="01988F"/>
                </a:solidFill>
                <a:latin typeface="方正字迹-典雅楷体简体" pitchFamily="2" charset="-122"/>
                <a:ea typeface="方正字迹-典雅楷体简体" pitchFamily="2" charset="-122"/>
              </a:endParaRPr>
            </a:p>
          </p:txBody>
        </p:sp>
      </p:grpSp>
      <p:pic>
        <p:nvPicPr>
          <p:cNvPr id="47" name="图片 46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239620" y="220718"/>
            <a:ext cx="2399624" cy="67595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876300" y="1546225"/>
            <a:ext cx="1014158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4000" b="0">
                <a:ea typeface="宋体" panose="02010600030101010101" pitchFamily="2" charset="-122"/>
              </a:rPr>
              <a:t>赶集网、安居客、房天下、链家网、</a:t>
            </a:r>
            <a:r>
              <a:rPr lang="zh-CN" sz="4000" b="0">
                <a:ea typeface="宋体" panose="02010600030101010101" pitchFamily="2" charset="-122"/>
                <a:cs typeface="Hannotate SC Regular" charset="0"/>
              </a:rPr>
              <a:t>58同城</a:t>
            </a:r>
            <a:endParaRPr lang="zh-CN" altLang="en-US" sz="4000"/>
          </a:p>
        </p:txBody>
      </p:sp>
      <p:pic>
        <p:nvPicPr>
          <p:cNvPr id="15" name="图片 3"/>
          <p:cNvPicPr>
            <a:picLocks noChangeAspect="1"/>
          </p:cNvPicPr>
          <p:nvPr/>
        </p:nvPicPr>
        <p:blipFill>
          <a:blip r:embed="rId2"/>
          <a:srcRect t="3536" r="-109" b="4393"/>
          <a:stretch>
            <a:fillRect/>
          </a:stretch>
        </p:blipFill>
        <p:spPr>
          <a:xfrm>
            <a:off x="224155" y="2252980"/>
            <a:ext cx="5270500" cy="272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"/>
          <p:cNvPicPr>
            <a:picLocks noChangeAspect="1"/>
          </p:cNvPicPr>
          <p:nvPr/>
        </p:nvPicPr>
        <p:blipFill>
          <a:blip r:embed="rId3"/>
          <a:srcRect t="11723" r="-627" b="4544"/>
          <a:stretch>
            <a:fillRect/>
          </a:stretch>
        </p:blipFill>
        <p:spPr>
          <a:xfrm>
            <a:off x="3634105" y="2298383"/>
            <a:ext cx="5299710" cy="2480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0" y="2252663"/>
            <a:ext cx="5270500" cy="2526665"/>
          </a:xfrm>
          <a:prstGeom prst="rect">
            <a:avLst/>
          </a:prstGeom>
        </p:spPr>
      </p:pic>
      <p:pic>
        <p:nvPicPr>
          <p:cNvPr id="17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630" y="4979670"/>
            <a:ext cx="4953000" cy="1858010"/>
          </a:xfrm>
          <a:prstGeom prst="rect">
            <a:avLst/>
          </a:prstGeom>
        </p:spPr>
      </p:pic>
      <p:pic>
        <p:nvPicPr>
          <p:cNvPr id="14" name="图片 2"/>
          <p:cNvPicPr>
            <a:picLocks noChangeAspect="1"/>
          </p:cNvPicPr>
          <p:nvPr/>
        </p:nvPicPr>
        <p:blipFill>
          <a:blip r:embed="rId6"/>
          <a:srcRect l="24" t="3558" r="-193" b="4158"/>
          <a:stretch>
            <a:fillRect/>
          </a:stretch>
        </p:blipFill>
        <p:spPr>
          <a:xfrm>
            <a:off x="699770" y="4308793"/>
            <a:ext cx="5270500" cy="27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rcRect t="17231" r="-1676" b="5508"/>
          <a:stretch>
            <a:fillRect/>
          </a:stretch>
        </p:blipFill>
        <p:spPr>
          <a:xfrm>
            <a:off x="7097713" y="4407218"/>
            <a:ext cx="5354955" cy="228917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8"/>
    </p:custData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0664059" y="-1"/>
            <a:ext cx="842962" cy="6858001"/>
          </a:xfrm>
          <a:prstGeom prst="rect">
            <a:avLst/>
          </a:prstGeom>
          <a:solidFill>
            <a:srgbClr val="01988F"/>
          </a:solidFill>
          <a:ln>
            <a:solidFill>
              <a:srgbClr val="019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524344" y="0"/>
            <a:ext cx="842962" cy="6858001"/>
          </a:xfrm>
          <a:prstGeom prst="rect">
            <a:avLst/>
          </a:prstGeom>
          <a:solidFill>
            <a:srgbClr val="01988F"/>
          </a:solidFill>
          <a:ln>
            <a:solidFill>
              <a:srgbClr val="019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16-9 翡翠绿去色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207368" y="458341"/>
            <a:ext cx="8984632" cy="5989755"/>
          </a:xfrm>
          <a:prstGeom prst="rect">
            <a:avLst/>
          </a:prstGeom>
        </p:spPr>
      </p:pic>
      <p:pic>
        <p:nvPicPr>
          <p:cNvPr id="16" name="图片 15" descr="16-9翡翠绿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97210" y="458341"/>
            <a:ext cx="8994790" cy="5996527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816606" y="0"/>
            <a:ext cx="2688299" cy="6858000"/>
          </a:xfrm>
          <a:prstGeom prst="rect">
            <a:avLst/>
          </a:prstGeom>
          <a:solidFill>
            <a:srgbClr val="01988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669830" y="1989663"/>
            <a:ext cx="676910" cy="2935188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marL="0" lvl="1"/>
            <a:r>
              <a:rPr lang="zh-CN" altLang="en-US" sz="4400" b="1" spc="800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rPr>
              <a:t>第一版</a:t>
            </a:r>
            <a:endParaRPr lang="zh-CN" altLang="en-US" sz="4400" b="1" spc="800" dirty="0">
              <a:solidFill>
                <a:schemeClr val="bg1"/>
              </a:solidFill>
              <a:latin typeface="方正字迹-典雅楷体简体" pitchFamily="2" charset="-122"/>
              <a:ea typeface="方正字迹-典雅楷体简体" pitchFamily="2" charset="-122"/>
            </a:endParaRPr>
          </a:p>
        </p:txBody>
      </p:sp>
      <p:pic>
        <p:nvPicPr>
          <p:cNvPr id="14" name="图片 13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0808" y="91440"/>
            <a:ext cx="2147657" cy="604974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-10347" y="1"/>
            <a:ext cx="12202347" cy="1103585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67"/>
          <p:cNvGrpSpPr/>
          <p:nvPr/>
        </p:nvGrpSpPr>
        <p:grpSpPr>
          <a:xfrm rot="10800000">
            <a:off x="0" y="220718"/>
            <a:ext cx="2121463" cy="651931"/>
            <a:chOff x="6876257" y="419100"/>
            <a:chExt cx="1591097" cy="488948"/>
          </a:xfrm>
          <a:solidFill>
            <a:schemeClr val="bg1"/>
          </a:solidFill>
        </p:grpSpPr>
        <p:sp>
          <p:nvSpPr>
            <p:cNvPr id="45" name="矩形 9"/>
            <p:cNvSpPr/>
            <p:nvPr/>
          </p:nvSpPr>
          <p:spPr>
            <a:xfrm>
              <a:off x="6876257" y="419100"/>
              <a:ext cx="1591097" cy="488948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 rot="10800000">
              <a:off x="7156658" y="489721"/>
              <a:ext cx="825817" cy="34528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01988F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第一版</a:t>
              </a:r>
              <a:endParaRPr lang="zh-CN" altLang="en-US" sz="2400" b="1" dirty="0">
                <a:solidFill>
                  <a:srgbClr val="01988F"/>
                </a:solidFill>
                <a:latin typeface="方正字迹-典雅楷体简体" pitchFamily="2" charset="-122"/>
                <a:ea typeface="方正字迹-典雅楷体简体" pitchFamily="2" charset="-122"/>
              </a:endParaRPr>
            </a:p>
          </p:txBody>
        </p:sp>
      </p:grpSp>
      <p:pic>
        <p:nvPicPr>
          <p:cNvPr id="47" name="图片 46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239620" y="220718"/>
            <a:ext cx="2399624" cy="67595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287020" y="1414780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127000"/>
            <a:r>
              <a:rPr lang="zh-CN" sz="2800" b="0">
                <a:latin typeface="等线" panose="02010600030101010101" charset="-122"/>
                <a:cs typeface="华文楷体" charset="0"/>
              </a:rPr>
              <a:t>区别显示不同来源的房源</a:t>
            </a:r>
            <a:r>
              <a:rPr lang="en-US" altLang="zh-CN" sz="2800" b="0">
                <a:latin typeface="等线" panose="02010600030101010101" charset="-122"/>
                <a:cs typeface="华文楷体" charset="0"/>
              </a:rPr>
              <a:t>:</a:t>
            </a:r>
            <a:endParaRPr lang="en-US" altLang="zh-CN" sz="2800" b="0">
              <a:latin typeface="等线" panose="02010600030101010101" charset="-122"/>
              <a:cs typeface="华文楷体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595" y="2049145"/>
            <a:ext cx="1178242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127000"/>
            <a:r>
              <a:rPr lang="zh-CN" sz="1600" b="0">
                <a:latin typeface="等线" panose="02010600030101010101" charset="-122"/>
                <a:cs typeface="华文楷体" charset="0"/>
              </a:rPr>
              <a:t>红、蓝、黑不同颜色的点标记分别代表来自</a:t>
            </a:r>
            <a:r>
              <a:rPr lang="en-US" sz="1600" b="0">
                <a:latin typeface="等线" panose="02010600030101010101" charset="-122"/>
                <a:cs typeface="华文楷体" charset="0"/>
              </a:rPr>
              <a:t>58</a:t>
            </a:r>
            <a:r>
              <a:rPr lang="zh-CN" sz="1600" b="0">
                <a:latin typeface="等线" panose="02010600030101010101" charset="-122"/>
                <a:cs typeface="华文楷体" charset="0"/>
              </a:rPr>
              <a:t>、赶集网和链家的数据。其中，工作地（绿色标记）周围的浅蓝色区域，表示当前通勤方式下，</a:t>
            </a:r>
            <a:r>
              <a:rPr lang="en-US" sz="1600" b="0">
                <a:latin typeface="等线" panose="02010600030101010101" charset="-122"/>
                <a:cs typeface="华文楷体" charset="0"/>
              </a:rPr>
              <a:t>1</a:t>
            </a:r>
            <a:r>
              <a:rPr lang="zh-CN" sz="1600" b="0">
                <a:latin typeface="等线" panose="02010600030101010101" charset="-122"/>
                <a:cs typeface="华文楷体" charset="0"/>
              </a:rPr>
              <a:t>小时内可到达的范围</a:t>
            </a:r>
            <a:endParaRPr lang="zh-CN" altLang="en-US" sz="1600" b="0">
              <a:latin typeface="等线" panose="02010600030101010101" charset="-122"/>
              <a:cs typeface="华文楷体" charset="0"/>
            </a:endParaRP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225" y="2780030"/>
            <a:ext cx="8108315" cy="38569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-10347" y="1"/>
            <a:ext cx="12202347" cy="1103585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67"/>
          <p:cNvGrpSpPr/>
          <p:nvPr/>
        </p:nvGrpSpPr>
        <p:grpSpPr>
          <a:xfrm rot="10800000">
            <a:off x="0" y="220718"/>
            <a:ext cx="2121463" cy="651931"/>
            <a:chOff x="6876257" y="419100"/>
            <a:chExt cx="1591097" cy="488948"/>
          </a:xfrm>
          <a:solidFill>
            <a:schemeClr val="bg1"/>
          </a:solidFill>
        </p:grpSpPr>
        <p:sp>
          <p:nvSpPr>
            <p:cNvPr id="45" name="矩形 9"/>
            <p:cNvSpPr/>
            <p:nvPr/>
          </p:nvSpPr>
          <p:spPr>
            <a:xfrm>
              <a:off x="6876257" y="419100"/>
              <a:ext cx="1591097" cy="488948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 rot="10800000">
              <a:off x="7156658" y="489721"/>
              <a:ext cx="825817" cy="34528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01988F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第一版</a:t>
              </a:r>
              <a:endParaRPr lang="zh-CN" altLang="en-US" sz="2400" b="1" dirty="0">
                <a:solidFill>
                  <a:srgbClr val="01988F"/>
                </a:solidFill>
                <a:latin typeface="方正字迹-典雅楷体简体" pitchFamily="2" charset="-122"/>
                <a:ea typeface="方正字迹-典雅楷体简体" pitchFamily="2" charset="-122"/>
              </a:endParaRPr>
            </a:p>
          </p:txBody>
        </p:sp>
      </p:grpSp>
      <p:pic>
        <p:nvPicPr>
          <p:cNvPr id="47" name="图片 46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239620" y="220718"/>
            <a:ext cx="2399624" cy="67595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254000" y="1390015"/>
            <a:ext cx="66694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127000"/>
            <a:r>
              <a:rPr lang="zh-CN" sz="2800" b="0">
                <a:latin typeface="等线" panose="02010600030101010101" charset="-122"/>
                <a:cs typeface="华文楷体" charset="0"/>
              </a:rPr>
              <a:t>根据工作地点和房源位置显示通勤方式</a:t>
            </a:r>
            <a:r>
              <a:rPr lang="en-US" altLang="zh-CN" sz="2800" b="0">
                <a:latin typeface="等线" panose="02010600030101010101" charset="-122"/>
                <a:cs typeface="华文楷体" charset="0"/>
              </a:rPr>
              <a:t>:</a:t>
            </a:r>
            <a:endParaRPr lang="en-US" altLang="zh-CN" sz="2800" b="0">
              <a:latin typeface="等线" panose="02010600030101010101" charset="-122"/>
              <a:cs typeface="华文楷体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9405" y="1979930"/>
            <a:ext cx="613664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127000"/>
            <a:r>
              <a:rPr lang="zh-CN" sz="1600" b="0">
                <a:latin typeface="等线" panose="02010600030101010101" charset="-122"/>
                <a:cs typeface="华文楷体" charset="0"/>
              </a:rPr>
              <a:t>选中某个房源地点后，会显示工作地到该房源的通勤路径。</a:t>
            </a:r>
            <a:endParaRPr lang="zh-CN" altLang="en-US" sz="1600" b="0">
              <a:latin typeface="等线" panose="02010600030101010101" charset="-122"/>
              <a:cs typeface="华文楷体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80" y="2317115"/>
            <a:ext cx="6913880" cy="44265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-10347" y="1"/>
            <a:ext cx="12202347" cy="1103585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67"/>
          <p:cNvGrpSpPr/>
          <p:nvPr/>
        </p:nvGrpSpPr>
        <p:grpSpPr>
          <a:xfrm rot="10800000">
            <a:off x="0" y="220718"/>
            <a:ext cx="2121463" cy="651931"/>
            <a:chOff x="6876257" y="419100"/>
            <a:chExt cx="1591097" cy="488948"/>
          </a:xfrm>
          <a:solidFill>
            <a:schemeClr val="bg1"/>
          </a:solidFill>
        </p:grpSpPr>
        <p:sp>
          <p:nvSpPr>
            <p:cNvPr id="45" name="矩形 9"/>
            <p:cNvSpPr/>
            <p:nvPr/>
          </p:nvSpPr>
          <p:spPr>
            <a:xfrm>
              <a:off x="6876257" y="419100"/>
              <a:ext cx="1591097" cy="488948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 rot="10800000">
              <a:off x="7156658" y="489721"/>
              <a:ext cx="825817" cy="34528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01988F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第一版</a:t>
              </a:r>
              <a:endParaRPr lang="zh-CN" altLang="en-US" sz="2400" b="1" dirty="0">
                <a:solidFill>
                  <a:srgbClr val="01988F"/>
                </a:solidFill>
                <a:latin typeface="方正字迹-典雅楷体简体" pitchFamily="2" charset="-122"/>
                <a:ea typeface="方正字迹-典雅楷体简体" pitchFamily="2" charset="-122"/>
              </a:endParaRPr>
            </a:p>
          </p:txBody>
        </p:sp>
      </p:grpSp>
      <p:pic>
        <p:nvPicPr>
          <p:cNvPr id="47" name="图片 46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239620" y="220718"/>
            <a:ext cx="2399624" cy="67595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71450" y="1292225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127000"/>
            <a:r>
              <a:rPr lang="zh-CN" sz="2800" b="0">
                <a:latin typeface="等线" panose="02010600030101010101" charset="-122"/>
                <a:cs typeface="华文楷体" charset="0"/>
              </a:rPr>
              <a:t>信息显示及租房链接跳转</a:t>
            </a:r>
            <a:r>
              <a:rPr lang="en-US" altLang="zh-CN" sz="2800" b="0">
                <a:latin typeface="等线" panose="02010600030101010101" charset="-122"/>
                <a:cs typeface="华文楷体" charset="0"/>
              </a:rPr>
              <a:t>:</a:t>
            </a:r>
            <a:endParaRPr lang="en-US" altLang="zh-CN" sz="2800" b="0">
              <a:latin typeface="等线" panose="02010600030101010101" charset="-122"/>
              <a:cs typeface="华文楷体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3065" y="1805940"/>
            <a:ext cx="1161161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127000"/>
            <a:r>
              <a:rPr lang="zh-CN" sz="1600" b="0">
                <a:latin typeface="等线" panose="02010600030101010101" charset="-122"/>
                <a:cs typeface="华文楷体" charset="0"/>
              </a:rPr>
              <a:t>在选中房源后，会显示房源的名称。点击房源的名称，可以跳转到相应的租房链接。</a:t>
            </a:r>
            <a:endParaRPr lang="zh-CN" altLang="en-US" sz="1600"/>
          </a:p>
        </p:txBody>
      </p:sp>
      <p:pic>
        <p:nvPicPr>
          <p:cNvPr id="5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885" y="2635250"/>
            <a:ext cx="5131435" cy="36023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-10347" y="1"/>
            <a:ext cx="12202347" cy="1103585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67"/>
          <p:cNvGrpSpPr/>
          <p:nvPr/>
        </p:nvGrpSpPr>
        <p:grpSpPr>
          <a:xfrm rot="10800000">
            <a:off x="0" y="220718"/>
            <a:ext cx="2121463" cy="651931"/>
            <a:chOff x="6876257" y="419100"/>
            <a:chExt cx="1591097" cy="488948"/>
          </a:xfrm>
          <a:solidFill>
            <a:schemeClr val="bg1"/>
          </a:solidFill>
        </p:grpSpPr>
        <p:sp>
          <p:nvSpPr>
            <p:cNvPr id="45" name="矩形 9"/>
            <p:cNvSpPr/>
            <p:nvPr/>
          </p:nvSpPr>
          <p:spPr>
            <a:xfrm>
              <a:off x="6876257" y="419100"/>
              <a:ext cx="1591097" cy="488948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 rot="10800000">
              <a:off x="7156658" y="489721"/>
              <a:ext cx="825817" cy="34528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01988F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第一版</a:t>
              </a:r>
              <a:endParaRPr lang="zh-CN" altLang="en-US" sz="2400" b="1" dirty="0">
                <a:solidFill>
                  <a:srgbClr val="01988F"/>
                </a:solidFill>
                <a:latin typeface="方正字迹-典雅楷体简体" pitchFamily="2" charset="-122"/>
                <a:ea typeface="方正字迹-典雅楷体简体" pitchFamily="2" charset="-122"/>
              </a:endParaRPr>
            </a:p>
          </p:txBody>
        </p:sp>
      </p:grpSp>
      <p:pic>
        <p:nvPicPr>
          <p:cNvPr id="47" name="图片 46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239620" y="220718"/>
            <a:ext cx="2399624" cy="67595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278765" y="1374140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127000"/>
            <a:r>
              <a:rPr lang="zh-CN" sz="2400" b="1">
                <a:latin typeface="等线" panose="02010600030101010101" charset="-122"/>
                <a:cs typeface="华文楷体" charset="0"/>
              </a:rPr>
              <a:t>存在的缺陷</a:t>
            </a:r>
            <a:r>
              <a:rPr lang="en-US" altLang="zh-CN" sz="2400" b="1">
                <a:latin typeface="等线" panose="02010600030101010101" charset="-122"/>
                <a:cs typeface="华文楷体" charset="0"/>
              </a:rPr>
              <a:t>:</a:t>
            </a:r>
            <a:endParaRPr lang="en-US" altLang="zh-CN" sz="2400" b="1">
              <a:latin typeface="等线" panose="02010600030101010101" charset="-122"/>
              <a:cs typeface="华文楷体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59510" y="2091690"/>
            <a:ext cx="9872980" cy="45231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/>
            <a:r>
              <a:rPr lang="zh-CN" sz="3200">
                <a:latin typeface="等线" panose="02010600030101010101" charset="-122"/>
                <a:cs typeface="华文楷体" charset="0"/>
              </a:rPr>
              <a:t>第一，页面加载数据是逐个加载的，在数据量较大的时候，需要等待较长的加载时间。</a:t>
            </a:r>
            <a:endParaRPr lang="zh-CN" sz="3200">
              <a:latin typeface="等线" panose="02010600030101010101" charset="-122"/>
              <a:cs typeface="华文楷体" charset="0"/>
            </a:endParaRPr>
          </a:p>
          <a:p>
            <a:pPr indent="304800"/>
            <a:r>
              <a:rPr lang="zh-CN" sz="3200">
                <a:latin typeface="等线" panose="02010600030101010101" charset="-122"/>
                <a:cs typeface="华文楷体" charset="0"/>
              </a:rPr>
              <a:t>  第二，在房源数据比较多时，大量的点标记覆盖到了地图的信息，影响美观和获取地图信息。</a:t>
            </a:r>
            <a:endParaRPr lang="zh-CN" sz="3200">
              <a:latin typeface="等线" panose="02010600030101010101" charset="-122"/>
              <a:cs typeface="华文楷体" charset="0"/>
            </a:endParaRPr>
          </a:p>
          <a:p>
            <a:pPr indent="304800"/>
            <a:r>
              <a:rPr lang="zh-CN" sz="3200">
                <a:latin typeface="等线" panose="02010600030101010101" charset="-122"/>
                <a:cs typeface="华文楷体" charset="0"/>
              </a:rPr>
              <a:t>  第三，由于数据量过大，导致在对页面进行拖动、缩放、选择等操作时，会出现卡顿等情况，严重时，可能导致浏览器崩溃，影响体验。</a:t>
            </a:r>
            <a:endParaRPr lang="zh-CN" altLang="en-US" sz="3200">
              <a:latin typeface="等线" panose="02010600030101010101" charset="-122"/>
              <a:cs typeface="华文楷体" charset="0"/>
            </a:endParaRPr>
          </a:p>
        </p:txBody>
      </p:sp>
    </p:spTree>
    <p:custDataLst>
      <p:tags r:id="rId2"/>
    </p:custData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IMING" val="|2.1"/>
</p:tagLst>
</file>

<file path=ppt/tags/tag10.xml><?xml version="1.0" encoding="utf-8"?>
<p:tagLst xmlns:p="http://schemas.openxmlformats.org/presentationml/2006/main">
  <p:tag name="TIMING" val="|1.9|5.2|4.1"/>
</p:tagLst>
</file>

<file path=ppt/tags/tag11.xml><?xml version="1.0" encoding="utf-8"?>
<p:tagLst xmlns:p="http://schemas.openxmlformats.org/presentationml/2006/main">
  <p:tag name="TIMING" val="|1.9|5.2|4.1"/>
</p:tagLst>
</file>

<file path=ppt/tags/tag12.xml><?xml version="1.0" encoding="utf-8"?>
<p:tagLst xmlns:p="http://schemas.openxmlformats.org/presentationml/2006/main">
  <p:tag name="TIMING" val="|1.9|5.2|4.1"/>
</p:tagLst>
</file>

<file path=ppt/tags/tag2.xml><?xml version="1.0" encoding="utf-8"?>
<p:tagLst xmlns:p="http://schemas.openxmlformats.org/presentationml/2006/main">
  <p:tag name="TIMING" val="|1.9|5.2|4.1"/>
</p:tagLst>
</file>

<file path=ppt/tags/tag3.xml><?xml version="1.0" encoding="utf-8"?>
<p:tagLst xmlns:p="http://schemas.openxmlformats.org/presentationml/2006/main">
  <p:tag name="TIMING" val="|1.9|5.2|4.1"/>
</p:tagLst>
</file>

<file path=ppt/tags/tag4.xml><?xml version="1.0" encoding="utf-8"?>
<p:tagLst xmlns:p="http://schemas.openxmlformats.org/presentationml/2006/main">
  <p:tag name="TIMING" val="|1.9|5.2|4.1"/>
</p:tagLst>
</file>

<file path=ppt/tags/tag5.xml><?xml version="1.0" encoding="utf-8"?>
<p:tagLst xmlns:p="http://schemas.openxmlformats.org/presentationml/2006/main">
  <p:tag name="TIMING" val="|1.9|5.2|4.1"/>
</p:tagLst>
</file>

<file path=ppt/tags/tag6.xml><?xml version="1.0" encoding="utf-8"?>
<p:tagLst xmlns:p="http://schemas.openxmlformats.org/presentationml/2006/main">
  <p:tag name="TIMING" val="|1.9|5.2|4.1"/>
</p:tagLst>
</file>

<file path=ppt/tags/tag7.xml><?xml version="1.0" encoding="utf-8"?>
<p:tagLst xmlns:p="http://schemas.openxmlformats.org/presentationml/2006/main">
  <p:tag name="TIMING" val="|1.9|5.2|4.1"/>
</p:tagLst>
</file>

<file path=ppt/tags/tag8.xml><?xml version="1.0" encoding="utf-8"?>
<p:tagLst xmlns:p="http://schemas.openxmlformats.org/presentationml/2006/main">
  <p:tag name="TIMING" val="|3.3"/>
</p:tagLst>
</file>

<file path=ppt/tags/tag9.xml><?xml version="1.0" encoding="utf-8"?>
<p:tagLst xmlns:p="http://schemas.openxmlformats.org/presentationml/2006/main">
  <p:tag name="TIMING" val="|1.9|5.2|4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600</Words>
  <Application>WPS 演示</Application>
  <PresentationFormat>宽屏</PresentationFormat>
  <Paragraphs>94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宋体</vt:lpstr>
      <vt:lpstr>Wingdings</vt:lpstr>
      <vt:lpstr>方正字迹-典雅楷体简体</vt:lpstr>
      <vt:lpstr>Segoe UI</vt:lpstr>
      <vt:lpstr>Hannotate SC Regular</vt:lpstr>
      <vt:lpstr>等线</vt:lpstr>
      <vt:lpstr>华文楷体</vt:lpstr>
      <vt:lpstr>黑体</vt:lpstr>
      <vt:lpstr>微软雅黑</vt:lpstr>
      <vt:lpstr>Arial Unicode MS</vt:lpstr>
      <vt:lpstr>Arial Black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大海鱼塘 </cp:lastModifiedBy>
  <cp:revision>11</cp:revision>
  <dcterms:created xsi:type="dcterms:W3CDTF">2019-12-14T03:06:00Z</dcterms:created>
  <dcterms:modified xsi:type="dcterms:W3CDTF">2019-12-16T08:23:15Z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2052-11.8.2.8053</vt:lpwstr>
  </property>
</Properties>
</file>